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96" r:id="rId3"/>
    <p:sldId id="286" r:id="rId4"/>
    <p:sldId id="266" r:id="rId5"/>
    <p:sldId id="295" r:id="rId7"/>
    <p:sldId id="294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E3E"/>
    <a:srgbClr val="0033CC"/>
    <a:srgbClr val="FF4040"/>
    <a:srgbClr val="FFFFFF"/>
    <a:srgbClr val="F0F0F0"/>
    <a:srgbClr val="DCDCDC"/>
    <a:srgbClr val="0066FF"/>
    <a:srgbClr val="E6E6E6"/>
    <a:srgbClr val="C8C8C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83630" autoAdjust="0"/>
  </p:normalViewPr>
  <p:slideViewPr>
    <p:cSldViewPr snapToGrid="0" showGuides="1">
      <p:cViewPr varScale="1">
        <p:scale>
          <a:sx n="74" d="100"/>
          <a:sy n="74" d="100"/>
        </p:scale>
        <p:origin x="228" y="27"/>
      </p:cViewPr>
      <p:guideLst>
        <p:guide orient="horz" pos="2137"/>
        <p:guide pos="38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备注：最新的</a:t>
            </a:r>
            <a:r>
              <a:rPr lang="en-US" altLang="zh-CN" dirty="0"/>
              <a:t>BEST PF </a:t>
            </a:r>
            <a:r>
              <a:rPr lang="zh-CN" altLang="en-US" dirty="0"/>
              <a:t>线圈中子和</a:t>
            </a:r>
            <a:r>
              <a:rPr lang="en-US" altLang="zh-CN" dirty="0"/>
              <a:t>Gamma</a:t>
            </a:r>
            <a:r>
              <a:rPr lang="zh-CN" altLang="en-US" dirty="0"/>
              <a:t>辐射剂量分别为，</a:t>
            </a:r>
            <a:r>
              <a:rPr lang="en-US" altLang="zh-CN" dirty="0"/>
              <a:t>2.81E+5</a:t>
            </a:r>
            <a:r>
              <a:rPr lang="zh-CN" altLang="en-US" dirty="0"/>
              <a:t>和</a:t>
            </a:r>
            <a:r>
              <a:rPr lang="en-US" altLang="zh-CN" dirty="0"/>
              <a:t>1.41E+5 </a:t>
            </a:r>
            <a:r>
              <a:rPr lang="en-US" altLang="zh-CN" dirty="0" err="1"/>
              <a:t>Gy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备注：最新的</a:t>
            </a:r>
            <a:r>
              <a:rPr lang="en-US" altLang="zh-CN" dirty="0"/>
              <a:t>BEST PF </a:t>
            </a:r>
            <a:r>
              <a:rPr lang="zh-CN" altLang="en-US" dirty="0"/>
              <a:t>线圈中子和</a:t>
            </a:r>
            <a:r>
              <a:rPr lang="en-US" altLang="zh-CN" dirty="0"/>
              <a:t>Gamma</a:t>
            </a:r>
            <a:r>
              <a:rPr lang="zh-CN" altLang="en-US" dirty="0"/>
              <a:t>辐射剂量分别为，</a:t>
            </a:r>
            <a:r>
              <a:rPr lang="en-US" altLang="zh-CN" dirty="0"/>
              <a:t>2.81E+5</a:t>
            </a:r>
            <a:r>
              <a:rPr lang="zh-CN" altLang="en-US" dirty="0"/>
              <a:t>和</a:t>
            </a:r>
            <a:r>
              <a:rPr lang="en-US" altLang="zh-CN" dirty="0"/>
              <a:t>1.41E+5 </a:t>
            </a:r>
            <a:r>
              <a:rPr lang="en-US" altLang="zh-CN" dirty="0" err="1"/>
              <a:t>Gy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5" Type="http://schemas.openxmlformats.org/officeDocument/2006/relationships/image" Target="../media/image2.jpe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80"/>
            <a:ext cx="12192000" cy="68681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03"/>
          <a:stretch>
            <a:fillRect/>
          </a:stretch>
        </p:blipFill>
        <p:spPr>
          <a:xfrm flipH="1">
            <a:off x="-12701" y="-20734"/>
            <a:ext cx="12283359" cy="68787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22967" r="58510"/>
          <a:stretch>
            <a:fillRect/>
          </a:stretch>
        </p:blipFill>
        <p:spPr>
          <a:xfrm rot="16200000">
            <a:off x="2673350" y="-2673350"/>
            <a:ext cx="6858000" cy="122047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-12700" y="0"/>
            <a:ext cx="12204700" cy="6858000"/>
          </a:xfrm>
          <a:prstGeom prst="rect">
            <a:avLst/>
          </a:prstGeom>
          <a:gradFill>
            <a:gsLst>
              <a:gs pos="0">
                <a:srgbClr val="1C4CB7"/>
              </a:gs>
              <a:gs pos="97000">
                <a:srgbClr val="1C4CB7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 rot="5400000">
            <a:off x="5657850" y="-5431790"/>
            <a:ext cx="876300" cy="12192000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43180" y="805180"/>
            <a:ext cx="12127230" cy="0"/>
          </a:xfrm>
          <a:prstGeom prst="line">
            <a:avLst/>
          </a:prstGeom>
          <a:ln w="34925" cmpd="sng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6000">
                  <a:schemeClr val="accent1">
                    <a:lumMod val="45000"/>
                    <a:lumOff val="55000"/>
                  </a:schemeClr>
                </a:gs>
                <a:gs pos="48000">
                  <a:schemeClr val="accent1">
                    <a:lumMod val="75000"/>
                  </a:schemeClr>
                </a:gs>
                <a:gs pos="75000">
                  <a:schemeClr val="accent1">
                    <a:lumMod val="45000"/>
                    <a:lumOff val="55000"/>
                  </a:schemeClr>
                </a:gs>
                <a:gs pos="100000">
                  <a:schemeClr val="bg2"/>
                </a:gs>
              </a:gsLst>
              <a:lin ang="0" scaled="1"/>
              <a:tileRect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47.xml"/><Relationship Id="rId17" Type="http://schemas.openxmlformats.org/officeDocument/2006/relationships/tags" Target="../tags/tag46.xml"/><Relationship Id="rId16" Type="http://schemas.openxmlformats.org/officeDocument/2006/relationships/tags" Target="../tags/tag45.xml"/><Relationship Id="rId15" Type="http://schemas.openxmlformats.org/officeDocument/2006/relationships/tags" Target="../tags/tag44.xml"/><Relationship Id="rId14" Type="http://schemas.openxmlformats.org/officeDocument/2006/relationships/tags" Target="../tags/tag43.xml"/><Relationship Id="rId13" Type="http://schemas.openxmlformats.org/officeDocument/2006/relationships/tags" Target="../tags/tag42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839616" y="141324"/>
            <a:ext cx="6512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采购物项概述</a:t>
            </a:r>
            <a:endParaRPr lang="zh-CN" altLang="en-US" sz="3200" b="1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879537" y="31256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76151" y="1215034"/>
            <a:ext cx="1983740" cy="287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97" y="1242974"/>
            <a:ext cx="1965325" cy="28486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直接箭头连接符 12"/>
          <p:cNvCxnSpPr/>
          <p:nvPr/>
        </p:nvCxnSpPr>
        <p:spPr>
          <a:xfrm>
            <a:off x="2549399" y="1849346"/>
            <a:ext cx="560850" cy="6956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>
            <a:stCxn id="21" idx="2"/>
          </p:cNvCxnSpPr>
          <p:nvPr/>
        </p:nvCxnSpPr>
        <p:spPr>
          <a:xfrm flipH="1">
            <a:off x="1803123" y="1880601"/>
            <a:ext cx="759154" cy="78686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2096399" y="1511269"/>
            <a:ext cx="931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绝缘板</a:t>
            </a:r>
            <a:endParaRPr lang="zh-CN" altLang="en-US" dirty="0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545" y="949253"/>
            <a:ext cx="1965307" cy="3219499"/>
          </a:xfrm>
          <a:prstGeom prst="rect">
            <a:avLst/>
          </a:prstGeom>
          <a:noFill/>
        </p:spPr>
      </p:pic>
      <p:sp>
        <p:nvSpPr>
          <p:cNvPr id="24" name="椭圆 23"/>
          <p:cNvSpPr/>
          <p:nvPr/>
        </p:nvSpPr>
        <p:spPr>
          <a:xfrm>
            <a:off x="8210289" y="1854561"/>
            <a:ext cx="534474" cy="114622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 rot="16200000">
            <a:off x="8440494" y="1496342"/>
            <a:ext cx="128014" cy="58842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 rot="16200000">
            <a:off x="8440494" y="2770576"/>
            <a:ext cx="128014" cy="58842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0" name="直接箭头连接符 29"/>
          <p:cNvCxnSpPr/>
          <p:nvPr/>
        </p:nvCxnSpPr>
        <p:spPr>
          <a:xfrm flipH="1">
            <a:off x="8620223" y="1419439"/>
            <a:ext cx="1181000" cy="3604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 flipH="1">
            <a:off x="8676220" y="2003248"/>
            <a:ext cx="1181000" cy="3604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 flipH="1">
            <a:off x="8620223" y="2682125"/>
            <a:ext cx="1181000" cy="3604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/>
        </p:nvSpPr>
        <p:spPr>
          <a:xfrm>
            <a:off x="9801223" y="1230315"/>
            <a:ext cx="1087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绝缘板</a:t>
            </a:r>
            <a:r>
              <a:rPr lang="en-US" altLang="zh-CN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B</a:t>
            </a:r>
            <a:endParaRPr lang="zh-CN" altLang="en-US" dirty="0"/>
          </a:p>
        </p:txBody>
      </p:sp>
      <p:sp>
        <p:nvSpPr>
          <p:cNvPr id="37" name="文本框 36"/>
          <p:cNvSpPr txBox="1"/>
          <p:nvPr/>
        </p:nvSpPr>
        <p:spPr>
          <a:xfrm>
            <a:off x="9800382" y="1800097"/>
            <a:ext cx="1087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绝缘板</a:t>
            </a:r>
            <a:r>
              <a:rPr lang="en-US" altLang="zh-CN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A</a:t>
            </a:r>
            <a:endParaRPr lang="zh-CN" altLang="en-US" dirty="0"/>
          </a:p>
        </p:txBody>
      </p:sp>
      <p:sp>
        <p:nvSpPr>
          <p:cNvPr id="39" name="文本框 38"/>
          <p:cNvSpPr txBox="1"/>
          <p:nvPr/>
        </p:nvSpPr>
        <p:spPr>
          <a:xfrm>
            <a:off x="9800381" y="2497459"/>
            <a:ext cx="1087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绝缘板</a:t>
            </a:r>
            <a:r>
              <a:rPr lang="en-US" altLang="zh-CN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C</a:t>
            </a:r>
            <a:endParaRPr lang="zh-CN" altLang="en-US" dirty="0"/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68" y="4190537"/>
            <a:ext cx="3467837" cy="2374810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949" y="4190538"/>
            <a:ext cx="3454267" cy="2422557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540" y="4188761"/>
            <a:ext cx="3454267" cy="2374808"/>
          </a:xfrm>
          <a:prstGeom prst="rect">
            <a:avLst/>
          </a:prstGeom>
        </p:spPr>
      </p:pic>
      <p:sp>
        <p:nvSpPr>
          <p:cNvPr id="49" name="文本框 48"/>
          <p:cNvSpPr txBox="1"/>
          <p:nvPr/>
        </p:nvSpPr>
        <p:spPr>
          <a:xfrm>
            <a:off x="1552463" y="6511069"/>
            <a:ext cx="1087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绝缘板</a:t>
            </a:r>
            <a:r>
              <a:rPr lang="en-US" altLang="zh-CN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A</a:t>
            </a:r>
            <a:endParaRPr lang="zh-CN" altLang="en-US" dirty="0"/>
          </a:p>
        </p:txBody>
      </p:sp>
      <p:sp>
        <p:nvSpPr>
          <p:cNvPr id="51" name="文本框 50"/>
          <p:cNvSpPr txBox="1"/>
          <p:nvPr/>
        </p:nvSpPr>
        <p:spPr>
          <a:xfrm>
            <a:off x="5350146" y="6510557"/>
            <a:ext cx="1087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绝缘板</a:t>
            </a:r>
            <a:r>
              <a:rPr lang="en-US" altLang="zh-CN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B</a:t>
            </a:r>
            <a:endParaRPr lang="zh-CN" altLang="en-US" dirty="0"/>
          </a:p>
        </p:txBody>
      </p:sp>
      <p:sp>
        <p:nvSpPr>
          <p:cNvPr id="53" name="文本框 52"/>
          <p:cNvSpPr txBox="1"/>
          <p:nvPr/>
        </p:nvSpPr>
        <p:spPr>
          <a:xfrm>
            <a:off x="8900737" y="6488668"/>
            <a:ext cx="1087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绝缘板</a:t>
            </a:r>
            <a:r>
              <a:rPr lang="en-US" altLang="zh-CN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C</a:t>
            </a:r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839616" y="141324"/>
            <a:ext cx="6512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采购物项概述</a:t>
            </a:r>
            <a:endParaRPr lang="zh-CN" altLang="en-US" sz="3200" b="1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8691" y="1394914"/>
            <a:ext cx="11176000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+mn-ea"/>
              </a:rPr>
              <a:t>本次采购</a:t>
            </a:r>
            <a:r>
              <a:rPr lang="en-US" altLang="zh-CN" dirty="0">
                <a:latin typeface="+mn-ea"/>
              </a:rPr>
              <a:t>TF</a:t>
            </a:r>
            <a:r>
              <a:rPr lang="zh-CN" altLang="en-US" dirty="0">
                <a:latin typeface="+mn-ea"/>
              </a:rPr>
              <a:t>线圈直线段绝缘板主要用于</a:t>
            </a:r>
            <a:r>
              <a:rPr lang="en-US" altLang="zh-CN" dirty="0">
                <a:latin typeface="+mn-ea"/>
              </a:rPr>
              <a:t>BEST TF</a:t>
            </a:r>
            <a:r>
              <a:rPr lang="zh-CN" altLang="en-US" dirty="0">
                <a:latin typeface="+mn-ea"/>
              </a:rPr>
              <a:t>线圈之间电隔离板：</a:t>
            </a:r>
            <a:endParaRPr lang="zh-CN" altLang="en-US" dirty="0">
              <a:latin typeface="+mn-ea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581891" y="2063729"/>
          <a:ext cx="10972800" cy="34487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4560"/>
                <a:gridCol w="2194560"/>
                <a:gridCol w="2194560"/>
                <a:gridCol w="2194560"/>
                <a:gridCol w="2194560"/>
              </a:tblGrid>
              <a:tr h="648991">
                <a:tc>
                  <a:txBody>
                    <a:bodyPr/>
                    <a:lstStyle/>
                    <a:p>
                      <a:pPr indent="266700" algn="ctr">
                        <a:lnSpc>
                          <a:spcPts val="2200"/>
                        </a:lnSpc>
                        <a:buNone/>
                      </a:pPr>
                      <a:r>
                        <a:rPr lang="zh-CN" sz="1600" b="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序号</a:t>
                      </a:r>
                      <a:endParaRPr lang="zh-CN" sz="1600" b="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2200"/>
                        </a:lnSpc>
                        <a:buNone/>
                      </a:pPr>
                      <a:r>
                        <a:rPr lang="zh-CN" sz="1600" b="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物项名称</a:t>
                      </a:r>
                      <a:endParaRPr lang="zh-CN" sz="1600" b="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2200"/>
                        </a:lnSpc>
                        <a:buNone/>
                      </a:pPr>
                      <a:r>
                        <a:rPr lang="zh-CN" altLang="en-US" sz="1600" b="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型号</a:t>
                      </a:r>
                      <a:endParaRPr lang="zh-CN" sz="1600" b="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2200"/>
                        </a:lnSpc>
                        <a:buNone/>
                      </a:pPr>
                      <a:r>
                        <a:rPr lang="zh-CN" altLang="en-US" sz="1600" b="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数量（件）</a:t>
                      </a:r>
                      <a:endParaRPr lang="zh-CN" altLang="en-US" sz="1600" b="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2200"/>
                        </a:lnSpc>
                        <a:buNone/>
                      </a:pPr>
                      <a:r>
                        <a:rPr lang="zh-CN" sz="1600" b="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备注</a:t>
                      </a:r>
                      <a:endParaRPr lang="zh-CN" sz="1600" b="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99936">
                <a:tc rowSpan="3">
                  <a:txBody>
                    <a:bodyPr/>
                    <a:lstStyle/>
                    <a:p>
                      <a:pPr indent="266700" algn="ctr">
                        <a:lnSpc>
                          <a:spcPts val="2200"/>
                        </a:lnSpc>
                        <a:buNone/>
                      </a:pPr>
                      <a:r>
                        <a:rPr lang="en-US" sz="1400" b="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rowSpan="3">
                  <a:txBody>
                    <a:bodyPr/>
                    <a:lstStyle/>
                    <a:p>
                      <a:pPr indent="127000" algn="ctr">
                        <a:lnSpc>
                          <a:spcPts val="2200"/>
                        </a:lnSpc>
                        <a:buNone/>
                      </a:pPr>
                      <a:r>
                        <a:rPr lang="zh-CN" altLang="en-US" sz="1400" b="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直线段绝缘板</a:t>
                      </a:r>
                      <a:endParaRPr lang="zh-CN" altLang="en-US" sz="1400" b="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2200"/>
                        </a:lnSpc>
                        <a:buNone/>
                      </a:pPr>
                      <a:r>
                        <a:rPr lang="en-US" sz="1400" b="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endParaRPr lang="zh-CN" sz="1400" b="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2200"/>
                        </a:lnSpc>
                        <a:buNone/>
                      </a:pPr>
                      <a:r>
                        <a:rPr lang="en-US" sz="1400" b="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170</a:t>
                      </a:r>
                      <a:endParaRPr lang="zh-CN" sz="1400" b="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zh-CN" altLang="en-US" sz="1400" b="0" dirty="0">
                          <a:latin typeface="+mn-ea"/>
                          <a:ea typeface="+mn-ea"/>
                        </a:rPr>
                        <a:t>包含绝缘板制备和机加工等</a:t>
                      </a:r>
                      <a:endParaRPr lang="zh-CN" altLang="en-US" sz="1400" b="0" dirty="0">
                        <a:latin typeface="+mn-ea"/>
                        <a:ea typeface="+mn-ea"/>
                      </a:endParaRPr>
                    </a:p>
                    <a:p>
                      <a:pPr algn="ctr"/>
                      <a:endParaRPr lang="zh-CN" altLang="en-US" sz="1400" b="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699936">
                <a:tc vMerge="1">
                  <a:tcPr marL="44450" marR="44450" marT="9525" marB="0" anchor="ctr"/>
                </a:tc>
                <a:tc vMerge="1"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2200"/>
                        </a:lnSpc>
                        <a:buNone/>
                      </a:pPr>
                      <a:r>
                        <a:rPr lang="en-US" sz="1400" b="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B</a:t>
                      </a:r>
                      <a:endParaRPr lang="zh-CN" sz="1400" b="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2200"/>
                        </a:lnSpc>
                        <a:buNone/>
                      </a:pPr>
                      <a:r>
                        <a:rPr lang="en-US" sz="1400" b="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endParaRPr lang="zh-CN" sz="1400" b="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cPr/>
                </a:tc>
              </a:tr>
              <a:tr h="699936">
                <a:tc vMerge="1">
                  <a:tcPr marL="44450" marR="44450" marT="9525" marB="0" anchor="ctr"/>
                </a:tc>
                <a:tc vMerge="1"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2200"/>
                        </a:lnSpc>
                        <a:buNone/>
                      </a:pPr>
                      <a:r>
                        <a:rPr lang="en-US" sz="1400" b="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endParaRPr lang="zh-CN" sz="1400" b="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ts val="2200"/>
                        </a:lnSpc>
                        <a:buNone/>
                      </a:pPr>
                      <a:r>
                        <a:rPr lang="en-US" sz="1400" b="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endParaRPr lang="zh-CN" sz="1400" b="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cPr/>
                </a:tc>
              </a:tr>
              <a:tr h="699936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1400" b="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合计</a:t>
                      </a:r>
                      <a:endParaRPr lang="zh-CN" altLang="en-US" sz="1400" b="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cPr anchor="ctr"/>
                </a:tc>
                <a:tc hMerge="1"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210</a:t>
                      </a:r>
                      <a:endParaRPr lang="zh-CN" altLang="en-US" sz="1400" b="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839616" y="141324"/>
            <a:ext cx="6512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技术要求</a:t>
            </a:r>
            <a:endParaRPr lang="zh-CN" altLang="en-US" sz="3200" b="1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9380" y="922956"/>
            <a:ext cx="11693237" cy="6039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+mn-ea"/>
              </a:rPr>
              <a:t>绝缘板应由树脂浸渍玻璃纤维织物制成，应由树脂浸渍玻璃织物制成。这种零件所使用的材料应不含硼。所有填充件应采用符合</a:t>
            </a:r>
            <a:r>
              <a:rPr lang="en-US" altLang="zh-CN" sz="2000" dirty="0">
                <a:latin typeface="+mn-ea"/>
              </a:rPr>
              <a:t>IEC 60893</a:t>
            </a:r>
            <a:r>
              <a:rPr lang="zh-CN" altLang="en-US" sz="2000" dirty="0">
                <a:latin typeface="+mn-ea"/>
              </a:rPr>
              <a:t>、</a:t>
            </a:r>
            <a:r>
              <a:rPr lang="en-US" altLang="zh-CN" sz="2000" dirty="0">
                <a:latin typeface="+mn-ea"/>
              </a:rPr>
              <a:t>DIN 7735</a:t>
            </a:r>
            <a:r>
              <a:rPr lang="zh-CN" altLang="en-US" sz="2000" dirty="0">
                <a:latin typeface="+mn-ea"/>
              </a:rPr>
              <a:t>、</a:t>
            </a:r>
            <a:r>
              <a:rPr lang="en-US" altLang="zh-CN" sz="2000" dirty="0">
                <a:latin typeface="+mn-ea"/>
              </a:rPr>
              <a:t>HGW 2372.4</a:t>
            </a:r>
            <a:r>
              <a:rPr lang="zh-CN" altLang="en-US" sz="2000" dirty="0">
                <a:latin typeface="+mn-ea"/>
              </a:rPr>
              <a:t>、</a:t>
            </a:r>
            <a:r>
              <a:rPr lang="en-US" altLang="zh-CN" sz="2000" dirty="0">
                <a:latin typeface="+mn-ea"/>
              </a:rPr>
              <a:t>NEMA LI 1</a:t>
            </a:r>
            <a:r>
              <a:rPr lang="zh-CN" altLang="en-US" sz="2000" dirty="0">
                <a:latin typeface="+mn-ea"/>
              </a:rPr>
              <a:t>、</a:t>
            </a:r>
            <a:r>
              <a:rPr lang="en-US" altLang="zh-CN" sz="2000" dirty="0">
                <a:latin typeface="+mn-ea"/>
              </a:rPr>
              <a:t>G10</a:t>
            </a:r>
            <a:r>
              <a:rPr lang="zh-CN" altLang="en-US" sz="2000" dirty="0">
                <a:latin typeface="+mn-ea"/>
              </a:rPr>
              <a:t>、</a:t>
            </a:r>
            <a:r>
              <a:rPr lang="en-US" altLang="zh-CN" sz="2000" dirty="0">
                <a:latin typeface="+mn-ea"/>
              </a:rPr>
              <a:t>G11</a:t>
            </a:r>
            <a:r>
              <a:rPr lang="zh-CN" altLang="en-US" sz="2000" dirty="0">
                <a:latin typeface="+mn-ea"/>
              </a:rPr>
              <a:t>、</a:t>
            </a:r>
            <a:r>
              <a:rPr lang="en-US" altLang="zh-CN" sz="2000" dirty="0">
                <a:latin typeface="+mn-ea"/>
              </a:rPr>
              <a:t>BS 3953</a:t>
            </a:r>
            <a:r>
              <a:rPr lang="zh-CN" altLang="en-US" sz="2000" dirty="0">
                <a:latin typeface="+mn-ea"/>
              </a:rPr>
              <a:t>、</a:t>
            </a:r>
            <a:r>
              <a:rPr lang="en-US" altLang="zh-CN" sz="2000" dirty="0">
                <a:latin typeface="+mn-ea"/>
              </a:rPr>
              <a:t>JIS K 6912</a:t>
            </a:r>
            <a:r>
              <a:rPr lang="zh-CN" altLang="en-US" sz="2000" dirty="0">
                <a:latin typeface="+mn-ea"/>
              </a:rPr>
              <a:t>或同等国家标准的优质层压板。</a:t>
            </a:r>
            <a:endParaRPr lang="en-US" altLang="zh-CN" sz="20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kern="100" dirty="0">
                <a:latin typeface="+mn-ea"/>
                <a:cs typeface="Times New Roman" panose="02020603050405020304" pitchFamily="18" charset="0"/>
              </a:rPr>
              <a:t>绝缘板</a:t>
            </a:r>
            <a:r>
              <a:rPr lang="zh-CN" altLang="en-US" sz="2000" dirty="0">
                <a:latin typeface="+mn-ea"/>
              </a:rPr>
              <a:t>应由</a:t>
            </a:r>
            <a:r>
              <a:rPr lang="en-US" altLang="zh-CN" sz="2000" dirty="0">
                <a:latin typeface="+mn-ea"/>
              </a:rPr>
              <a:t>S</a:t>
            </a:r>
            <a:r>
              <a:rPr lang="zh-CN" altLang="en-US" sz="2000" dirty="0">
                <a:latin typeface="+mn-ea"/>
              </a:rPr>
              <a:t>（</a:t>
            </a:r>
            <a:r>
              <a:rPr lang="en-US" altLang="zh-CN" sz="2000" dirty="0">
                <a:latin typeface="+mn-ea"/>
              </a:rPr>
              <a:t>HS</a:t>
            </a:r>
            <a:r>
              <a:rPr lang="zh-CN" altLang="en-US" sz="2000" dirty="0">
                <a:latin typeface="+mn-ea"/>
              </a:rPr>
              <a:t>）或</a:t>
            </a:r>
            <a:r>
              <a:rPr lang="en-US" altLang="zh-CN" sz="2000" dirty="0">
                <a:latin typeface="+mn-ea"/>
              </a:rPr>
              <a:t>R</a:t>
            </a:r>
            <a:r>
              <a:rPr lang="zh-CN" altLang="en-US" sz="2000" dirty="0">
                <a:latin typeface="+mn-ea"/>
              </a:rPr>
              <a:t>玻璃制成，禁止使用其他类型的玻璃纤维</a:t>
            </a:r>
            <a:r>
              <a:rPr lang="en-US" altLang="zh-CN" sz="2000" dirty="0">
                <a:latin typeface="+mn-ea"/>
              </a:rPr>
              <a:t>(</a:t>
            </a:r>
            <a:r>
              <a:rPr lang="zh-CN" altLang="en-US" sz="2000" dirty="0">
                <a:latin typeface="+mn-ea"/>
              </a:rPr>
              <a:t>如</a:t>
            </a:r>
            <a:r>
              <a:rPr lang="en-US" altLang="zh-CN" sz="2000" dirty="0">
                <a:latin typeface="+mn-ea"/>
              </a:rPr>
              <a:t>E</a:t>
            </a:r>
            <a:r>
              <a:rPr lang="zh-CN" altLang="en-US" sz="2000" dirty="0">
                <a:latin typeface="+mn-ea"/>
              </a:rPr>
              <a:t>玻璃纤维</a:t>
            </a:r>
            <a:r>
              <a:rPr lang="en-US" altLang="zh-CN" sz="2000" dirty="0">
                <a:latin typeface="+mn-ea"/>
              </a:rPr>
              <a:t>)</a:t>
            </a:r>
            <a:r>
              <a:rPr lang="zh-CN" altLang="en-US" sz="2000" dirty="0">
                <a:latin typeface="+mn-ea"/>
              </a:rPr>
              <a:t>。</a:t>
            </a:r>
            <a:endParaRPr lang="en-US" altLang="zh-CN" sz="20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+mn-ea"/>
              </a:rPr>
              <a:t>制备绝缘板所用树脂与</a:t>
            </a:r>
            <a:r>
              <a:rPr lang="en-US" altLang="zh-CN" sz="2000" dirty="0">
                <a:latin typeface="+mn-ea"/>
              </a:rPr>
              <a:t>BEST </a:t>
            </a:r>
            <a:r>
              <a:rPr lang="zh-CN" altLang="en-US" sz="2000" dirty="0">
                <a:latin typeface="+mn-ea"/>
              </a:rPr>
              <a:t>磁体绝缘制备所用树脂相同或相近。</a:t>
            </a:r>
            <a:endParaRPr lang="en-US" altLang="zh-CN" sz="20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solidFill>
                  <a:schemeClr val="tx1"/>
                </a:solidFill>
                <a:latin typeface="+mn-ea"/>
              </a:rPr>
              <a:t>制备绝缘板所用的不锈钢垫片材料应为</a:t>
            </a:r>
            <a:r>
              <a:rPr lang="en-US" altLang="zh-CN" sz="2000" dirty="0">
                <a:solidFill>
                  <a:schemeClr val="tx1"/>
                </a:solidFill>
                <a:latin typeface="+mn-ea"/>
              </a:rPr>
              <a:t>316LN</a:t>
            </a:r>
            <a:r>
              <a:rPr lang="zh-CN" altLang="en-US" sz="2000" dirty="0">
                <a:solidFill>
                  <a:schemeClr val="tx1"/>
                </a:solidFill>
                <a:latin typeface="+mn-ea"/>
              </a:rPr>
              <a:t>，且符合</a:t>
            </a:r>
            <a:r>
              <a:rPr lang="en-US" altLang="zh-CN" sz="2000" dirty="0">
                <a:solidFill>
                  <a:schemeClr val="tx1"/>
                </a:solidFill>
                <a:latin typeface="+mn-ea"/>
              </a:rPr>
              <a:t>BEST TF</a:t>
            </a:r>
            <a:r>
              <a:rPr lang="zh-CN" altLang="en-US" sz="2000" dirty="0">
                <a:solidFill>
                  <a:schemeClr val="tx1"/>
                </a:solidFill>
                <a:latin typeface="+mn-ea"/>
              </a:rPr>
              <a:t>磁体</a:t>
            </a:r>
            <a:r>
              <a:rPr lang="en-US" altLang="zh-CN" sz="2000" dirty="0">
                <a:solidFill>
                  <a:schemeClr val="tx1"/>
                </a:solidFill>
                <a:latin typeface="+mn-ea"/>
              </a:rPr>
              <a:t>316LN</a:t>
            </a:r>
            <a:r>
              <a:rPr lang="zh-CN" altLang="en-US" sz="2000" dirty="0">
                <a:solidFill>
                  <a:schemeClr val="tx1"/>
                </a:solidFill>
                <a:latin typeface="+mn-ea"/>
              </a:rPr>
              <a:t>不锈钢的技术要求。</a:t>
            </a:r>
            <a:endParaRPr lang="en-US" altLang="zh-CN" sz="2000" dirty="0">
              <a:solidFill>
                <a:schemeClr val="tx1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+mn-ea"/>
              </a:rPr>
              <a:t>填充材料需要承受伽马辐照剂量</a:t>
            </a:r>
            <a:r>
              <a:rPr lang="en-US" altLang="zh-CN" sz="2000" dirty="0">
                <a:latin typeface="+mn-ea"/>
              </a:rPr>
              <a:t>1.41*10</a:t>
            </a:r>
            <a:r>
              <a:rPr lang="en-US" altLang="zh-CN" sz="2000" baseline="30000" dirty="0">
                <a:latin typeface="+mn-ea"/>
              </a:rPr>
              <a:t>6</a:t>
            </a:r>
            <a:r>
              <a:rPr lang="en-US" altLang="zh-CN" sz="2000" dirty="0">
                <a:latin typeface="+mn-ea"/>
              </a:rPr>
              <a:t>Gy</a:t>
            </a:r>
            <a:r>
              <a:rPr lang="zh-CN" altLang="en-US" sz="2000" dirty="0">
                <a:latin typeface="+mn-ea"/>
              </a:rPr>
              <a:t>。</a:t>
            </a:r>
            <a:endParaRPr lang="en-US" altLang="zh-CN" sz="20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+mn-ea"/>
              </a:rPr>
              <a:t>绝缘板材料线膨胀系数参考值</a:t>
            </a:r>
            <a:r>
              <a:rPr lang="en-US" altLang="zh-CN" sz="2000" dirty="0">
                <a:latin typeface="+mn-ea"/>
              </a:rPr>
              <a:t>@RT-77K</a:t>
            </a:r>
            <a:r>
              <a:rPr lang="zh-CN" altLang="en-US" sz="2000" dirty="0">
                <a:latin typeface="+mn-ea"/>
              </a:rPr>
              <a:t>：</a:t>
            </a:r>
            <a:r>
              <a:rPr lang="en-US" altLang="zh-CN" sz="2000" dirty="0">
                <a:latin typeface="+mn-ea"/>
              </a:rPr>
              <a:t>X</a:t>
            </a:r>
            <a:r>
              <a:rPr lang="zh-CN" altLang="en-US" sz="2000" dirty="0">
                <a:latin typeface="+mn-ea"/>
              </a:rPr>
              <a:t>，</a:t>
            </a:r>
            <a:r>
              <a:rPr lang="en-US" altLang="zh-CN" sz="2000" dirty="0">
                <a:latin typeface="+mn-ea"/>
              </a:rPr>
              <a:t>Y</a:t>
            </a:r>
            <a:r>
              <a:rPr lang="zh-CN" altLang="en-US" sz="2000" dirty="0">
                <a:latin typeface="+mn-ea"/>
              </a:rPr>
              <a:t>向（水平方向）为 </a:t>
            </a:r>
            <a:r>
              <a:rPr lang="en-US" altLang="zh-CN" sz="2000" dirty="0">
                <a:latin typeface="+mn-ea"/>
              </a:rPr>
              <a:t>0.2%~0.4%</a:t>
            </a:r>
            <a:r>
              <a:rPr lang="zh-CN" altLang="en-US" sz="2000" dirty="0">
                <a:latin typeface="+mn-ea"/>
              </a:rPr>
              <a:t>，</a:t>
            </a:r>
            <a:r>
              <a:rPr lang="en-US" altLang="zh-CN" sz="2000" dirty="0">
                <a:latin typeface="+mn-ea"/>
              </a:rPr>
              <a:t>Z</a:t>
            </a:r>
            <a:r>
              <a:rPr lang="zh-CN" altLang="en-US" sz="2000" dirty="0">
                <a:latin typeface="+mn-ea"/>
              </a:rPr>
              <a:t>向（厚度方向）为 </a:t>
            </a:r>
            <a:r>
              <a:rPr lang="en-US" altLang="zh-CN" sz="2000" dirty="0">
                <a:latin typeface="+mn-ea"/>
              </a:rPr>
              <a:t>0.6%~1.0%</a:t>
            </a:r>
            <a:r>
              <a:rPr lang="zh-CN" altLang="en-US" sz="2000" dirty="0">
                <a:latin typeface="+mn-ea"/>
              </a:rPr>
              <a:t>。</a:t>
            </a:r>
            <a:endParaRPr lang="en-US" altLang="zh-CN" sz="20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+mn-ea"/>
              </a:rPr>
              <a:t>拉伸强度不小于</a:t>
            </a:r>
            <a:r>
              <a:rPr lang="en-US" altLang="zh-CN" sz="2000" dirty="0">
                <a:latin typeface="+mn-ea"/>
              </a:rPr>
              <a:t>500MPa@77K</a:t>
            </a:r>
            <a:r>
              <a:rPr lang="zh-CN" altLang="en-US" sz="2000" dirty="0">
                <a:latin typeface="+mn-ea"/>
              </a:rPr>
              <a:t>，执行参照标准：</a:t>
            </a:r>
            <a:r>
              <a:rPr lang="en-US" altLang="zh-CN" sz="2000" dirty="0">
                <a:latin typeface="+mn-ea"/>
              </a:rPr>
              <a:t>ASTM/D638-2008 Standard Test Method for Tensile Properties of Plastics</a:t>
            </a:r>
            <a:r>
              <a:rPr lang="zh-CN" altLang="en-US" sz="2000" dirty="0">
                <a:latin typeface="+mn-ea"/>
              </a:rPr>
              <a:t>。</a:t>
            </a:r>
            <a:endParaRPr lang="en-US" altLang="zh-CN" sz="20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+mn-ea"/>
              </a:rPr>
              <a:t>压缩强度不小于</a:t>
            </a:r>
            <a:r>
              <a:rPr lang="en-US" altLang="zh-CN" sz="2000" dirty="0">
                <a:latin typeface="+mn-ea"/>
              </a:rPr>
              <a:t>520MPa@77K</a:t>
            </a:r>
            <a:r>
              <a:rPr lang="zh-CN" altLang="en-US" sz="2000" dirty="0">
                <a:latin typeface="+mn-ea"/>
              </a:rPr>
              <a:t>，执行参照标准：</a:t>
            </a:r>
            <a:r>
              <a:rPr lang="en-US" altLang="zh-CN" sz="2000" dirty="0">
                <a:latin typeface="+mn-ea"/>
              </a:rPr>
              <a:t>GB/T 1448-2005 </a:t>
            </a:r>
            <a:r>
              <a:rPr lang="zh-CN" altLang="en-US" sz="2000" dirty="0">
                <a:latin typeface="+mn-ea"/>
              </a:rPr>
              <a:t>纤维增强塑料压缩性能试验方法。</a:t>
            </a:r>
            <a:endParaRPr lang="en-US" altLang="zh-CN" sz="20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endParaRPr lang="en-US" altLang="zh-CN" sz="2000" dirty="0">
              <a:latin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839616" y="141324"/>
            <a:ext cx="6512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技术要求</a:t>
            </a:r>
            <a:endParaRPr lang="zh-CN" altLang="en-US" sz="3200" b="1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9380" y="1367674"/>
            <a:ext cx="11693237" cy="2346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+mn-ea"/>
              </a:rPr>
              <a:t>层间剪切强度不小于</a:t>
            </a:r>
            <a:r>
              <a:rPr lang="en-US" altLang="zh-CN" sz="2000" dirty="0">
                <a:latin typeface="+mn-ea"/>
              </a:rPr>
              <a:t>66.6 MPa@77K</a:t>
            </a:r>
            <a:r>
              <a:rPr lang="zh-CN" altLang="en-US" sz="2000" dirty="0">
                <a:latin typeface="+mn-ea"/>
              </a:rPr>
              <a:t>，执行参照标准：</a:t>
            </a:r>
            <a:r>
              <a:rPr lang="en-US" altLang="zh-CN" sz="2000" dirty="0">
                <a:latin typeface="+mn-ea"/>
              </a:rPr>
              <a:t>ASTM/D2344 Standard Test Method for Short-Beam Strength of Polymer Matrix Composite Materials and Their Laminates</a:t>
            </a:r>
            <a:r>
              <a:rPr lang="zh-CN" altLang="en-US" sz="2000" dirty="0">
                <a:latin typeface="+mn-ea"/>
              </a:rPr>
              <a:t>。</a:t>
            </a:r>
            <a:endParaRPr lang="en-US" altLang="zh-CN" sz="20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+mn-ea"/>
              </a:rPr>
              <a:t>辐照试验完成后的样件进行力学性能测试，并与未辐照试样的测试数据进行对比。。</a:t>
            </a:r>
            <a:endParaRPr lang="en-US" altLang="zh-CN" sz="20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+mn-ea"/>
              </a:rPr>
              <a:t>绝缘板两个面粗糙度必需存在明显差异，绝缘板与线圈盒焊接面的粗糙度明显高于非焊接面的粗糙度，非焊接面的粗糙度尽量低，且满足焊接面的粗糙度大于</a:t>
            </a:r>
            <a:r>
              <a:rPr lang="en-US" altLang="zh-CN" sz="2000" dirty="0">
                <a:latin typeface="+mn-ea"/>
              </a:rPr>
              <a:t>Ra 1.5</a:t>
            </a:r>
            <a:r>
              <a:rPr lang="zh-CN" altLang="en-US" sz="2000" dirty="0">
                <a:latin typeface="+mn-ea"/>
              </a:rPr>
              <a:t>，非焊接面粗糙度小于</a:t>
            </a:r>
            <a:r>
              <a:rPr lang="en-US" altLang="zh-CN" sz="2000" dirty="0">
                <a:latin typeface="+mn-ea"/>
              </a:rPr>
              <a:t>Ra 1.0</a:t>
            </a:r>
            <a:r>
              <a:rPr lang="zh-CN" altLang="en-US" sz="2000" dirty="0">
                <a:latin typeface="+mn-ea"/>
              </a:rPr>
              <a:t>。</a:t>
            </a:r>
            <a:endParaRPr lang="en-US" altLang="zh-CN" sz="2000" dirty="0">
              <a:latin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839616" y="141324"/>
            <a:ext cx="6512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商务要求</a:t>
            </a:r>
            <a:endParaRPr lang="zh-CN" altLang="en-US" sz="3200" b="1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0025" y="886165"/>
            <a:ext cx="7715250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latin typeface="+mj-ea"/>
                <a:ea typeface="+mj-ea"/>
              </a:rPr>
              <a:t>2.</a:t>
            </a:r>
            <a:r>
              <a:rPr lang="zh-CN" altLang="en-US" sz="2000" b="1" dirty="0">
                <a:latin typeface="+mj-ea"/>
                <a:ea typeface="+mj-ea"/>
              </a:rPr>
              <a:t>采购要求及付款方式</a:t>
            </a:r>
            <a:endParaRPr lang="en-US" altLang="zh-CN" sz="2000" b="1" dirty="0">
              <a:latin typeface="+mj-ea"/>
              <a:ea typeface="+mj-ea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94652" y="1545855"/>
          <a:ext cx="11402694" cy="16273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7703"/>
                <a:gridCol w="3101020"/>
                <a:gridCol w="3328772"/>
                <a:gridCol w="2235199"/>
              </a:tblGrid>
              <a:tr h="214842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货物名称</a:t>
                      </a:r>
                      <a:endParaRPr lang="zh-CN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交付期限</a:t>
                      </a:r>
                      <a:endParaRPr lang="zh-CN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付款方式</a:t>
                      </a:r>
                      <a:endParaRPr lang="zh-CN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交货地点</a:t>
                      </a:r>
                      <a:endParaRPr lang="zh-CN" altLang="en-US" sz="16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54547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  <a:sym typeface="+mn-ea"/>
                        </a:rPr>
                        <a:t>TF</a:t>
                      </a:r>
                      <a:r>
                        <a:rPr lang="zh-CN" altLang="en-US" sz="14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  <a:sym typeface="+mn-ea"/>
                        </a:rPr>
                        <a:t>线圈直线段绝缘板</a:t>
                      </a:r>
                      <a:endParaRPr lang="zh-CN" altLang="en-US" sz="1400" b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首批交付计划：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类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块，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类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块，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类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块，需在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2026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月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日交付至指定地点。后续按每批次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块绝缘板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块绝缘板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块绝缘板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，每个月交付</a:t>
                      </a:r>
                      <a:r>
                        <a:rPr lang="en-US" altLang="zh-CN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4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批。</a:t>
                      </a:r>
                      <a:r>
                        <a:rPr lang="en-US" altLang="zh-CN" sz="1400" kern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zh-CN" sz="1400" kern="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双方签合同时协商，但淮南中心需要留</a:t>
                      </a:r>
                      <a:r>
                        <a:rPr lang="en-US" altLang="zh-CN" sz="14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5%</a:t>
                      </a: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的质保</a:t>
                      </a: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金。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CN" altLang="en-US" sz="140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甲方指定地点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200025" y="3429000"/>
            <a:ext cx="7715250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latin typeface="+mj-ea"/>
                <a:ea typeface="+mj-ea"/>
              </a:rPr>
              <a:t>3.</a:t>
            </a:r>
            <a:r>
              <a:rPr lang="zh-CN" altLang="en-US" sz="2000" b="1" dirty="0">
                <a:latin typeface="+mj-ea"/>
                <a:ea typeface="+mj-ea"/>
              </a:rPr>
              <a:t>验收要求</a:t>
            </a:r>
            <a:endParaRPr lang="en-US" altLang="zh-CN" sz="2000" b="1" dirty="0">
              <a:latin typeface="+mj-ea"/>
              <a:ea typeface="+mj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94652" y="4022240"/>
            <a:ext cx="10837748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effectLst/>
                <a:latin typeface="+mn-ea"/>
                <a:cs typeface="Times New Roman" panose="02020603050405020304" pitchFamily="18" charset="0"/>
              </a:rPr>
              <a:t>在产品交付时，供应商应就技术要求出具产品符合性认证。</a:t>
            </a:r>
            <a:endParaRPr lang="zh-CN" altLang="en-US" dirty="0">
              <a:effectLst/>
              <a:latin typeface="+mn-ea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effectLst/>
                <a:latin typeface="+mn-ea"/>
                <a:cs typeface="Times New Roman" panose="02020603050405020304" pitchFamily="18" charset="0"/>
              </a:rPr>
              <a:t>每一批次材料到货须提供质量文件</a:t>
            </a:r>
            <a:r>
              <a:rPr lang="en-US" altLang="zh-CN" dirty="0">
                <a:effectLst/>
                <a:latin typeface="+mn-ea"/>
                <a:cs typeface="Times New Roman" panose="02020603050405020304" pitchFamily="18" charset="0"/>
              </a:rPr>
              <a:t>(</a:t>
            </a:r>
            <a:r>
              <a:rPr lang="zh-CN" altLang="en-US" dirty="0">
                <a:effectLst/>
                <a:latin typeface="+mn-ea"/>
                <a:cs typeface="Times New Roman" panose="02020603050405020304" pitchFamily="18" charset="0"/>
              </a:rPr>
              <a:t>电子扫描版</a:t>
            </a:r>
            <a:r>
              <a:rPr lang="en-US" altLang="zh-CN" dirty="0">
                <a:effectLst/>
                <a:latin typeface="+mn-ea"/>
                <a:cs typeface="Times New Roman" panose="02020603050405020304" pitchFamily="18" charset="0"/>
              </a:rPr>
              <a:t>+</a:t>
            </a:r>
            <a:r>
              <a:rPr lang="zh-CN" altLang="en-US" dirty="0">
                <a:effectLst/>
                <a:latin typeface="+mn-ea"/>
                <a:cs typeface="Times New Roman" panose="02020603050405020304" pitchFamily="18" charset="0"/>
              </a:rPr>
              <a:t>纸质版</a:t>
            </a:r>
            <a:r>
              <a:rPr lang="en-US" altLang="zh-CN" dirty="0">
                <a:effectLst/>
                <a:latin typeface="+mn-ea"/>
                <a:cs typeface="Times New Roman" panose="02020603050405020304" pitchFamily="18" charset="0"/>
              </a:rPr>
              <a:t>)</a:t>
            </a:r>
            <a:r>
              <a:rPr lang="zh-CN" altLang="en-US" dirty="0">
                <a:effectLst/>
                <a:latin typeface="+mn-ea"/>
                <a:cs typeface="Times New Roman" panose="02020603050405020304" pitchFamily="18" charset="0"/>
              </a:rPr>
              <a:t>并提供发货清单。</a:t>
            </a:r>
            <a:endParaRPr lang="zh-CN" altLang="en-US" dirty="0">
              <a:effectLst/>
              <a:latin typeface="+mn-ea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effectLst/>
                <a:latin typeface="+mn-ea"/>
                <a:cs typeface="Times New Roman" panose="02020603050405020304" pitchFamily="18" charset="0"/>
              </a:rPr>
              <a:t>外观和数量检验合格并照片存档。</a:t>
            </a:r>
            <a:endParaRPr lang="zh-CN" altLang="en-US" dirty="0">
              <a:effectLst/>
              <a:latin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8.xml><?xml version="1.0" encoding="utf-8"?>
<p:tagLst xmlns:p="http://schemas.openxmlformats.org/presentationml/2006/main">
  <p:tag name="TABLE_ENDDRAG_ORIGIN_RECT" val="918*211"/>
  <p:tag name="TABLE_ENDDRAG_RECT" val="29*118*918*21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1182</Words>
  <Application>WPS 演示</Application>
  <PresentationFormat>宽屏</PresentationFormat>
  <Paragraphs>118</Paragraphs>
  <Slides>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Wingdings</vt:lpstr>
      <vt:lpstr>黑体</vt:lpstr>
      <vt:lpstr>Times New Roman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GF</dc:creator>
  <cp:lastModifiedBy>夏夏</cp:lastModifiedBy>
  <cp:revision>468</cp:revision>
  <dcterms:created xsi:type="dcterms:W3CDTF">2019-06-19T02:08:00Z</dcterms:created>
  <dcterms:modified xsi:type="dcterms:W3CDTF">2026-08-07T05:18:56Z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56FF679E52374CE1AFDD9F755756D4DD_13</vt:lpwstr>
  </property>
</Properties>
</file>